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22B6D1-43ED-474A-AF24-80DF062C338C}" v="2" dt="2023-03-22T16:13:17.1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-588" y="-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ilee Upadhayay" userId="556280587117f9d7" providerId="LiveId" clId="{FE22B6D1-43ED-474A-AF24-80DF062C338C}"/>
    <pc:docChg chg="modSld">
      <pc:chgData name="Shailee Upadhayay" userId="556280587117f9d7" providerId="LiveId" clId="{FE22B6D1-43ED-474A-AF24-80DF062C338C}" dt="2023-03-22T16:13:17.168" v="3" actId="20577"/>
      <pc:docMkLst>
        <pc:docMk/>
      </pc:docMkLst>
      <pc:sldChg chg="modSp mod">
        <pc:chgData name="Shailee Upadhayay" userId="556280587117f9d7" providerId="LiveId" clId="{FE22B6D1-43ED-474A-AF24-80DF062C338C}" dt="2023-03-22T16:13:17.168" v="3" actId="20577"/>
        <pc:sldMkLst>
          <pc:docMk/>
          <pc:sldMk cId="1412323713" sldId="259"/>
        </pc:sldMkLst>
        <pc:spChg chg="mod">
          <ac:chgData name="Shailee Upadhayay" userId="556280587117f9d7" providerId="LiveId" clId="{FE22B6D1-43ED-474A-AF24-80DF062C338C}" dt="2023-03-22T16:13:17.168" v="3" actId="20577"/>
          <ac:spMkLst>
            <pc:docMk/>
            <pc:sldMk cId="1412323713" sldId="259"/>
            <ac:spMk id="3" creationId="{8AD5C397-0C62-8097-74A8-39A02C4B8EB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62707" y="1371600"/>
            <a:ext cx="109728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A6409-9D59-4403-995C-A4F2A7B87392}" type="datetimeFigureOut">
              <a:rPr lang="en-IN" smtClean="0"/>
              <a:pPr/>
              <a:t>29-07-2024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F1E31-55C9-4D8F-B79C-070914626CFC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3331698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A6409-9D59-4403-995C-A4F2A7B87392}" type="datetimeFigureOut">
              <a:rPr lang="en-IN" smtClean="0"/>
              <a:pPr/>
              <a:t>29-07-2024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F1E31-55C9-4D8F-B79C-070914626CF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A6409-9D59-4403-995C-A4F2A7B87392}" type="datetimeFigureOut">
              <a:rPr lang="en-IN" smtClean="0"/>
              <a:pPr/>
              <a:t>29-07-2024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F1E31-55C9-4D8F-B79C-070914626CF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A6409-9D59-4403-995C-A4F2A7B87392}" type="datetimeFigureOut">
              <a:rPr lang="en-IN" smtClean="0"/>
              <a:pPr/>
              <a:t>29-07-2024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F1E31-55C9-4D8F-B79C-070914626CF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609600"/>
            <a:ext cx="94488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2507786"/>
            <a:ext cx="94488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A6409-9D59-4403-995C-A4F2A7B87392}" type="datetimeFigureOut">
              <a:rPr lang="en-IN" smtClean="0"/>
              <a:pPr/>
              <a:t>29-07-2024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66400" y="6416676"/>
            <a:ext cx="1016000" cy="365125"/>
          </a:xfrm>
        </p:spPr>
        <p:txBody>
          <a:bodyPr/>
          <a:lstStyle/>
          <a:p>
            <a:fld id="{CBCF1E31-55C9-4D8F-B79C-070914626CF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A6409-9D59-4403-995C-A4F2A7B87392}" type="datetimeFigureOut">
              <a:rPr lang="en-IN" smtClean="0"/>
              <a:pPr/>
              <a:t>29-07-2024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F1E31-55C9-4D8F-B79C-070914626CF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535113"/>
            <a:ext cx="5389033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362201"/>
            <a:ext cx="5386917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362201"/>
            <a:ext cx="5389033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A6409-9D59-4403-995C-A4F2A7B87392}" type="datetimeFigureOut">
              <a:rPr lang="en-IN" smtClean="0"/>
              <a:pPr/>
              <a:t>29-07-2024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F1E31-55C9-4D8F-B79C-070914626CF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A6409-9D59-4403-995C-A4F2A7B87392}" type="datetimeFigureOut">
              <a:rPr lang="en-IN" smtClean="0"/>
              <a:pPr/>
              <a:t>29-07-2024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F1E31-55C9-4D8F-B79C-070914626CF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A6409-9D59-4403-995C-A4F2A7B87392}" type="datetimeFigureOut">
              <a:rPr lang="en-IN" smtClean="0"/>
              <a:pPr/>
              <a:t>29-07-2024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F1E31-55C9-4D8F-B79C-070914626CF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1" y="1524001"/>
            <a:ext cx="4011084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A6409-9D59-4403-995C-A4F2A7B87392}" type="datetimeFigureOut">
              <a:rPr lang="en-IN" smtClean="0"/>
              <a:pPr/>
              <a:t>29-07-2024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F1E31-55C9-4D8F-B79C-070914626CF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609600"/>
            <a:ext cx="73152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38400" y="1831975"/>
            <a:ext cx="73152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8400" y="1166787"/>
            <a:ext cx="73152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A6409-9D59-4403-995C-A4F2A7B87392}" type="datetimeFigureOut">
              <a:rPr lang="en-IN" smtClean="0"/>
              <a:pPr/>
              <a:t>29-07-2024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F1E31-55C9-4D8F-B79C-070914626CF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50A6409-9D59-4403-995C-A4F2A7B87392}" type="datetimeFigureOut">
              <a:rPr lang="en-IN" smtClean="0"/>
              <a:pPr/>
              <a:t>29-07-2024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165600" y="6416676"/>
            <a:ext cx="38608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566400" y="6416676"/>
            <a:ext cx="1016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BCF1E31-55C9-4D8F-B79C-070914626CFC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61B41A-BF14-F3ED-C866-04A3F13FB6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latin typeface="Stencil" panose="040409050D0802020404" pitchFamily="82" charset="0"/>
                <a:ea typeface="Times New Roman" panose="02020603050405020304" pitchFamily="18" charset="0"/>
              </a:rPr>
              <a:t>Financial Leverage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146886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EFC01F-F01A-D1B9-CCA7-47FF46D74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b="1" dirty="0">
                <a:effectLst/>
                <a:latin typeface="Stencil" panose="040409050D0802020404" pitchFamily="82" charset="0"/>
                <a:ea typeface="Times New Roman" panose="02020603050405020304" pitchFamily="18" charset="0"/>
              </a:rPr>
              <a:t>Meaning of Financial Leverage</a:t>
            </a:r>
            <a:r>
              <a:rPr lang="en-IN" sz="4000" dirty="0">
                <a:effectLst/>
                <a:latin typeface="Stencil" panose="040409050D0802020404" pitchFamily="82" charset="0"/>
                <a:ea typeface="Calibri" panose="020F0502020204030204" pitchFamily="34" charset="0"/>
              </a:rPr>
              <a:t/>
            </a:r>
            <a:br>
              <a:rPr lang="en-IN" sz="4000" dirty="0">
                <a:effectLst/>
                <a:latin typeface="Stencil" panose="040409050D0802020404" pitchFamily="82" charset="0"/>
                <a:ea typeface="Calibri" panose="020F0502020204030204" pitchFamily="34" charset="0"/>
              </a:rPr>
            </a:br>
            <a:endParaRPr lang="en-IN" sz="4000" dirty="0">
              <a:latin typeface="Stencil" panose="040409050D0802020404" pitchFamily="8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316F154-59CD-B597-8374-4FA1FE86D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firm’s ability to use fixed financial charges/costs to magnify the effect of changes in earnings before interest &amp; tax (EBIT) on firm's earning per share.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It sometimes treated as "Trading on Equity".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xmlns="" val="3043735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1AD6BC2-46C0-1F93-DC68-A3008670DCD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Financial Leverage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EBIT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EBT</m:t>
                        </m:r>
                      </m:den>
                    </m:f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EBIT</m:t>
                        </m:r>
                      </m:num>
                      <m:den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EBT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 </m:t>
                        </m:r>
                        <m:f>
                          <m:fPr>
                            <m:ctrlPr>
                              <a:rPr lang="en-IN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 sz="24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PD</m:t>
                            </m:r>
                            <m:r>
                              <a:rPr lang="en-US" sz="24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</m:num>
                          <m:den>
                            <m:r>
                              <a:rPr lang="en-US" sz="24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n-US" sz="24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t</m:t>
                            </m:r>
                          </m:den>
                        </m:f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IN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*EBIT = Earning before Interest &amp; Tax</a:t>
                </a:r>
                <a:endParaRPr lang="en-IN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*EBT = Earning before tax</a:t>
                </a:r>
                <a:endParaRPr lang="en-IN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*PD = Preference dividend</a:t>
                </a:r>
                <a:endParaRPr lang="en-IN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*t = Tax rate</a:t>
                </a:r>
                <a:endParaRPr lang="en-IN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IN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1AD6BC2-46C0-1F93-DC68-A3008670DCD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90"/>
                </a:stretch>
              </a:blipFill>
            </p:spPr>
            <p:txBody>
              <a:bodyPr/>
              <a:lstStyle/>
              <a:p>
                <a:r>
                  <a:rPr lang="en-IN" dirty="0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506128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9F3D4C-DDE5-9527-AB63-7549588DD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b="1" dirty="0">
                <a:effectLst/>
                <a:latin typeface="Stencil" panose="040409050D0802020404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Degree of Financial Leverage</a:t>
            </a:r>
            <a:r>
              <a:rPr lang="en-IN" sz="4000" dirty="0">
                <a:effectLst/>
                <a:latin typeface="Stencil" panose="040409050D0802020404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IN" sz="4000" dirty="0">
                <a:effectLst/>
                <a:latin typeface="Stencil" panose="040409050D0802020404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sz="4000" dirty="0">
              <a:latin typeface="Stencil" panose="040409050D0802020404" pitchFamily="82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AD5C397-0C62-8097-74A8-39A02C4B8EB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33940" y="1959612"/>
                <a:ext cx="8946541" cy="4195481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• The DFL can be measured in any of two ways:-</a:t>
                </a:r>
                <a:endParaRPr lang="en-IN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400" b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DFL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% 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Change</m:t>
                        </m:r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in</m:t>
                        </m:r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EPS</m:t>
                        </m:r>
                      </m:num>
                      <m:den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% 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Change</m:t>
                        </m:r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in</m:t>
                        </m:r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EBIT</m:t>
                        </m:r>
                      </m:den>
                    </m:f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endParaRPr lang="en-IN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IN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IN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8AD5C397-0C62-8097-74A8-39A02C4B8EB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33940" y="1959612"/>
                <a:ext cx="8946541" cy="4195481"/>
              </a:xfrm>
              <a:blipFill>
                <a:blip r:embed="rId2"/>
                <a:stretch>
                  <a:fillRect l="-1022" t="-116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41232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3D1137-9DFF-F697-4BC2-944A767C4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b="1" dirty="0">
                <a:effectLst/>
                <a:latin typeface="Stencil" panose="040409050D0802020404" pitchFamily="82" charset="0"/>
                <a:ea typeface="Times New Roman" panose="02020603050405020304" pitchFamily="18" charset="0"/>
              </a:rPr>
              <a:t>Characteristics of Financial Leverage</a:t>
            </a:r>
            <a:r>
              <a:rPr lang="en-IN" sz="4000" dirty="0">
                <a:effectLst/>
                <a:latin typeface="Stencil" panose="040409050D0802020404" pitchFamily="82" charset="0"/>
                <a:ea typeface="Calibri" panose="020F0502020204030204" pitchFamily="34" charset="0"/>
              </a:rPr>
              <a:t/>
            </a:r>
            <a:br>
              <a:rPr lang="en-IN" sz="4000" dirty="0">
                <a:effectLst/>
                <a:latin typeface="Stencil" panose="040409050D0802020404" pitchFamily="82" charset="0"/>
                <a:ea typeface="Calibri" panose="020F0502020204030204" pitchFamily="34" charset="0"/>
              </a:rPr>
            </a:br>
            <a:endParaRPr lang="en-IN" sz="4000" dirty="0">
              <a:latin typeface="Stencil" panose="040409050D0802020404" pitchFamily="8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9178FED-B304-7DA0-322C-BB5F8D645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28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 is related to liabilities side of balance sheet.</a:t>
            </a:r>
            <a:endParaRPr lang="en-IN" sz="28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28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 is the mix of methods of financing.</a:t>
            </a:r>
            <a:endParaRPr lang="en-IN" sz="28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28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 shows effect of changes in operating profits on earnings per share due to fixed financial charges.</a:t>
            </a:r>
            <a:endParaRPr lang="en-IN" sz="28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28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 involves financial risk.</a:t>
            </a:r>
            <a:endParaRPr lang="en-IN" sz="28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xmlns="" val="18110136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31</TotalTime>
  <Words>95</Words>
  <Application>Microsoft Office PowerPoint</Application>
  <PresentationFormat>Custom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Apex</vt:lpstr>
      <vt:lpstr>Financial Leverage</vt:lpstr>
      <vt:lpstr>Meaning of Financial Leverage </vt:lpstr>
      <vt:lpstr>Slide 3</vt:lpstr>
      <vt:lpstr>Degree of Financial Leverage </vt:lpstr>
      <vt:lpstr>Characteristics of Financial Leverage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Shailee Upadhayay</dc:creator>
  <cp:lastModifiedBy>Hp</cp:lastModifiedBy>
  <cp:revision>3</cp:revision>
  <dcterms:created xsi:type="dcterms:W3CDTF">2023-03-22T10:16:42Z</dcterms:created>
  <dcterms:modified xsi:type="dcterms:W3CDTF">2024-07-29T17:10:05Z</dcterms:modified>
</cp:coreProperties>
</file>